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Lst>
  <p:notesMasterIdLst>
    <p:notesMasterId r:id="rId10"/>
  </p:notesMasterIdLst>
  <p:handoutMasterIdLst>
    <p:handoutMasterId r:id="rId11"/>
  </p:handoutMasterIdLst>
  <p:sldIdLst>
    <p:sldId id="276" r:id="rId6"/>
    <p:sldId id="466" r:id="rId7"/>
    <p:sldId id="474" r:id="rId8"/>
    <p:sldId id="262" r:id="rId9"/>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8A3AC"/>
    <a:srgbClr val="178CCB"/>
    <a:srgbClr val="052049"/>
    <a:srgbClr val="90BD31"/>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00" autoAdjust="0"/>
    <p:restoredTop sz="73192" autoAdjust="0"/>
  </p:normalViewPr>
  <p:slideViewPr>
    <p:cSldViewPr snapToGrid="0" showGuides="1">
      <p:cViewPr varScale="1">
        <p:scale>
          <a:sx n="99" d="100"/>
          <a:sy n="99" d="100"/>
        </p:scale>
        <p:origin x="90" y="318"/>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3448" y="-38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9/3/2021</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0846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26B2AC92-A8FB-4F8D-88D6-244FCF71A5B2}" type="slidenum">
              <a:rPr lang="en-US" smtClean="0"/>
              <a:t>2</a:t>
            </a:fld>
            <a:endParaRPr lang="en-US"/>
          </a:p>
        </p:txBody>
      </p:sp>
    </p:spTree>
    <p:extLst>
      <p:ext uri="{BB962C8B-B14F-4D97-AF65-F5344CB8AC3E}">
        <p14:creationId xmlns:p14="http://schemas.microsoft.com/office/powerpoint/2010/main" val="202866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lnSpc>
                <a:spcPct val="107000"/>
              </a:lnSpc>
              <a:spcBef>
                <a:spcPts val="0"/>
              </a:spcBef>
              <a:spcAft>
                <a:spcPts val="0"/>
              </a:spcAft>
            </a:pPr>
            <a:endParaRPr lang="en-US" sz="11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B2AC92-A8FB-4F8D-88D6-244FCF71A5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10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0"/>
              </a:spcAft>
              <a:buNone/>
            </a:pPr>
            <a:endParaRPr lang="en-US" sz="1200" b="0" i="0" kern="1200" dirty="0">
              <a:solidFill>
                <a:srgbClr val="052049"/>
              </a:solidFill>
              <a:effectLst/>
              <a:latin typeface="+mj-lt"/>
              <a:ea typeface="+mn-ea"/>
              <a:cs typeface="Arial" pitchFamily="34" charset="0"/>
            </a:endParaRP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4834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7077"/>
            <a:ext cx="2073965" cy="535440"/>
          </a:xfrm>
          <a:prstGeom prst="rect">
            <a:avLst/>
          </a:prstGeom>
        </p:spPr>
      </p:pic>
    </p:spTree>
    <p:extLst>
      <p:ext uri="{BB962C8B-B14F-4D97-AF65-F5344CB8AC3E}">
        <p14:creationId xmlns:p14="http://schemas.microsoft.com/office/powerpoint/2010/main" val="17630735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78CCB"/>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78CCB"/>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78CCB"/>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rgbClr val="18A3AC"/>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rgbClr val="178CCB"/>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178CCB"/>
              </a:solidFill>
              <a:latin typeface="+mj-lt"/>
            </a:endParaRPr>
          </a:p>
        </p:txBody>
      </p:sp>
    </p:spTree>
    <p:extLst>
      <p:ext uri="{BB962C8B-B14F-4D97-AF65-F5344CB8AC3E}">
        <p14:creationId xmlns:p14="http://schemas.microsoft.com/office/powerpoint/2010/main" val="6859446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4273" y="297068"/>
            <a:ext cx="1725734" cy="446687"/>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18A3AC"/>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5694"/>
            <a:ext cx="2073965" cy="536823"/>
          </a:xfrm>
          <a:prstGeom prst="rect">
            <a:avLst/>
          </a:prstGeom>
        </p:spPr>
      </p:pic>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5694"/>
            <a:ext cx="2073965" cy="536823"/>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7321" y="12971"/>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9144"/>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9/3/2021</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20" y="475694"/>
            <a:ext cx="2073965" cy="536823"/>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rgbClr val="18A3AC"/>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rgbClr val="18A3AC"/>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rgbClr val="18A3AC"/>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2" r:id="rId5"/>
    <p:sldLayoutId id="2147483986" r:id="rId6"/>
    <p:sldLayoutId id="2147483999"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51" r:id="rId7"/>
    <p:sldLayoutId id="2147483953" r:id="rId8"/>
    <p:sldLayoutId id="2147484000" r:id="rId9"/>
    <p:sldLayoutId id="2147483950" r:id="rId10"/>
    <p:sldLayoutId id="2147483960" r:id="rId11"/>
    <p:sldLayoutId id="2147483961" r:id="rId12"/>
    <p:sldLayoutId id="2147483966" r:id="rId13"/>
    <p:sldLayoutId id="2147483967" r:id="rId14"/>
    <p:sldLayoutId id="2147483968" r:id="rId15"/>
    <p:sldLayoutId id="2147483969" r:id="rId16"/>
    <p:sldLayoutId id="2147483970" r:id="rId17"/>
    <p:sldLayoutId id="2147483971" r:id="rId18"/>
    <p:sldLayoutId id="2147483954" r:id="rId19"/>
    <p:sldLayoutId id="2147483959" r:id="rId20"/>
    <p:sldLayoutId id="2147484002" r:id="rId21"/>
    <p:sldLayoutId id="2147484003" r:id="rId22"/>
    <p:sldLayoutId id="2147484004" r:id="rId23"/>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816" y="1739681"/>
            <a:ext cx="8409384" cy="1311963"/>
          </a:xfrm>
        </p:spPr>
        <p:txBody>
          <a:bodyPr/>
          <a:lstStyle/>
          <a:p>
            <a:r>
              <a:rPr lang="en-US" dirty="0"/>
              <a:t>UCSF Land Acknowledgement </a:t>
            </a:r>
          </a:p>
        </p:txBody>
      </p:sp>
      <p:sp>
        <p:nvSpPr>
          <p:cNvPr id="8" name="Text Placeholder 7">
            <a:extLst>
              <a:ext uri="{FF2B5EF4-FFF2-40B4-BE49-F238E27FC236}">
                <a16:creationId xmlns:a16="http://schemas.microsoft.com/office/drawing/2014/main" id="{150B1C20-03AD-5B4F-9E6F-493F0369590C}"/>
              </a:ext>
            </a:extLst>
          </p:cNvPr>
          <p:cNvSpPr>
            <a:spLocks noGrp="1"/>
          </p:cNvSpPr>
          <p:nvPr>
            <p:ph type="body" sz="quarter" idx="10"/>
          </p:nvPr>
        </p:nvSpPr>
        <p:spPr>
          <a:xfrm>
            <a:off x="4992129" y="4506076"/>
            <a:ext cx="3996267" cy="426719"/>
          </a:xfrm>
        </p:spPr>
        <p:txBody>
          <a:bodyPr/>
          <a:lstStyle/>
          <a:p>
            <a:r>
              <a:rPr lang="en-US" sz="1000"/>
              <a:t>Slides adapted </a:t>
            </a:r>
            <a:r>
              <a:rPr lang="en-US" sz="1000" dirty="0"/>
              <a:t>with permission from </a:t>
            </a:r>
            <a:r>
              <a:rPr lang="en-US" sz="1000" dirty="0" err="1"/>
              <a:t>Tasce</a:t>
            </a:r>
            <a:r>
              <a:rPr lang="en-US" sz="1000" dirty="0"/>
              <a:t> Bongiovanni, MD, MPP, MHS, Assistant Professor, Department of Surgery, </a:t>
            </a:r>
            <a:r>
              <a:rPr lang="en-US" sz="1000" dirty="0" err="1"/>
              <a:t>Diné</a:t>
            </a:r>
            <a:r>
              <a:rPr lang="en-US" sz="1000" dirty="0"/>
              <a:t> and Anne Montgomery, MD, Assistant Professor, Department of Medicine, Cherokee Nation of Oklahoma. </a:t>
            </a:r>
          </a:p>
        </p:txBody>
      </p:sp>
    </p:spTree>
    <p:extLst>
      <p:ext uri="{BB962C8B-B14F-4D97-AF65-F5344CB8AC3E}">
        <p14:creationId xmlns:p14="http://schemas.microsoft.com/office/powerpoint/2010/main" val="12347036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rotWithShape="1">
          <a:blip r:embed="rId3"/>
          <a:srcRect l="10" t="10328" r="3063" b="27494"/>
          <a:stretch/>
        </p:blipFill>
        <p:spPr>
          <a:xfrm>
            <a:off x="481" y="0"/>
            <a:ext cx="5422166" cy="5143500"/>
          </a:xfrm>
          <a:prstGeom prst="rect">
            <a:avLst/>
          </a:prstGeom>
        </p:spPr>
      </p:pic>
      <p:sp>
        <p:nvSpPr>
          <p:cNvPr id="4" name="TextBox 4"/>
          <p:cNvSpPr txBox="1"/>
          <p:nvPr/>
        </p:nvSpPr>
        <p:spPr>
          <a:xfrm>
            <a:off x="798857" y="747886"/>
            <a:ext cx="3365474" cy="881243"/>
          </a:xfrm>
          <a:prstGeom prst="rect">
            <a:avLst/>
          </a:prstGeom>
          <a:solidFill>
            <a:schemeClr val="tx1">
              <a:alpha val="60000"/>
            </a:schemeClr>
          </a:solidFill>
          <a:ln>
            <a:solidFill>
              <a:schemeClr val="bg1"/>
            </a:solidFill>
          </a:ln>
        </p:spPr>
        <p:txBody>
          <a:bodyPr vert="horz" lIns="137160" tIns="137160" rIns="137160" bIns="137160" rtlCol="0" anchor="ctr">
            <a:normAutofit/>
          </a:bodyPr>
          <a:lstStyle/>
          <a:p>
            <a:pPr algn="ctr" defTabSz="685800">
              <a:lnSpc>
                <a:spcPct val="90000"/>
              </a:lnSpc>
              <a:spcBef>
                <a:spcPct val="0"/>
              </a:spcBef>
              <a:spcAft>
                <a:spcPts val="450"/>
              </a:spcAft>
            </a:pPr>
            <a:r>
              <a:rPr lang="en-US" cap="all" spc="150" dirty="0">
                <a:solidFill>
                  <a:schemeClr val="bg1"/>
                </a:solidFill>
                <a:latin typeface="+mj-lt"/>
                <a:ea typeface="+mj-ea"/>
                <a:cs typeface="+mj-cs"/>
              </a:rPr>
              <a:t>Why land acknowledgements?</a:t>
            </a:r>
          </a:p>
        </p:txBody>
      </p:sp>
      <p:sp>
        <p:nvSpPr>
          <p:cNvPr id="2" name="TextBox 2"/>
          <p:cNvSpPr txBox="1"/>
          <p:nvPr/>
        </p:nvSpPr>
        <p:spPr>
          <a:xfrm>
            <a:off x="5321961" y="1"/>
            <a:ext cx="3821558" cy="4682836"/>
          </a:xfrm>
          <a:prstGeom prst="rect">
            <a:avLst/>
          </a:prstGeom>
        </p:spPr>
        <p:txBody>
          <a:bodyPr vert="horz" lIns="68580" tIns="34290" rIns="68580" bIns="34290" rtlCol="0" anchor="ctr">
            <a:noAutofit/>
          </a:bodyPr>
          <a:lstStyle/>
          <a:p>
            <a:pPr marL="513735" lvl="1" indent="-285750" defTabSz="685800">
              <a:spcBef>
                <a:spcPts val="750"/>
              </a:spcBef>
              <a:spcAft>
                <a:spcPts val="450"/>
              </a:spcAft>
              <a:buClr>
                <a:schemeClr val="accent1"/>
              </a:buClr>
              <a:buFont typeface="Arial" panose="020B0604020202020204" pitchFamily="34" charset="0"/>
              <a:buChar char="•"/>
            </a:pPr>
            <a:r>
              <a:rPr lang="en-US" sz="1650" dirty="0"/>
              <a:t>Recognize the past and the present of Native American culture</a:t>
            </a:r>
          </a:p>
          <a:p>
            <a:pPr marL="513735" lvl="1" indent="-285750" defTabSz="685800">
              <a:spcBef>
                <a:spcPts val="750"/>
              </a:spcBef>
              <a:spcAft>
                <a:spcPts val="450"/>
              </a:spcAft>
              <a:buClr>
                <a:schemeClr val="accent1"/>
              </a:buClr>
              <a:buFont typeface="Arial" panose="020B0604020202020204" pitchFamily="34" charset="0"/>
              <a:buChar char="•"/>
            </a:pPr>
            <a:r>
              <a:rPr lang="en-US" sz="1650" dirty="0"/>
              <a:t>Counter the “doctrine of discovery” with the true story of the people who were already here</a:t>
            </a:r>
          </a:p>
          <a:p>
            <a:pPr marL="513735" lvl="1" indent="-285750" defTabSz="685800">
              <a:spcBef>
                <a:spcPts val="750"/>
              </a:spcBef>
              <a:spcAft>
                <a:spcPts val="450"/>
              </a:spcAft>
              <a:buClr>
                <a:schemeClr val="accent1"/>
              </a:buClr>
              <a:buFont typeface="Arial" panose="020B0604020202020204" pitchFamily="34" charset="0"/>
              <a:buChar char="•"/>
            </a:pPr>
            <a:r>
              <a:rPr lang="en-US" sz="1650" dirty="0"/>
              <a:t>Remind us that colonization happened and is </a:t>
            </a:r>
            <a:r>
              <a:rPr lang="en-US" sz="1650" i="1" dirty="0"/>
              <a:t>happening</a:t>
            </a:r>
            <a:endParaRPr lang="en-US" sz="1650" dirty="0"/>
          </a:p>
          <a:p>
            <a:pPr marL="513735" lvl="1" indent="-285750" defTabSz="685800">
              <a:spcBef>
                <a:spcPts val="750"/>
              </a:spcBef>
              <a:spcAft>
                <a:spcPts val="450"/>
              </a:spcAft>
              <a:buClr>
                <a:schemeClr val="accent1"/>
              </a:buClr>
              <a:buFont typeface="Arial" panose="020B0604020202020204" pitchFamily="34" charset="0"/>
              <a:buChar char="•"/>
            </a:pPr>
            <a:r>
              <a:rPr lang="en-US" sz="1650" dirty="0"/>
              <a:t>Invite all of us to recognize the ways in which we benefit from settler-colonialism and inspire action</a:t>
            </a:r>
          </a:p>
          <a:p>
            <a:pPr marL="513735" lvl="1" indent="-285750" defTabSz="685800">
              <a:spcBef>
                <a:spcPts val="750"/>
              </a:spcBef>
              <a:spcAft>
                <a:spcPts val="450"/>
              </a:spcAft>
              <a:buClr>
                <a:schemeClr val="accent1"/>
              </a:buClr>
              <a:buFont typeface="Arial" panose="020B0604020202020204" pitchFamily="34" charset="0"/>
              <a:buChar char="•"/>
            </a:pPr>
            <a:r>
              <a:rPr lang="en-US" sz="1650" dirty="0"/>
              <a:t>Offer recognition and respect</a:t>
            </a:r>
          </a:p>
          <a:p>
            <a:pPr marL="513735" lvl="1" indent="-285750" defTabSz="685800">
              <a:spcBef>
                <a:spcPts val="750"/>
              </a:spcBef>
              <a:spcAft>
                <a:spcPts val="450"/>
              </a:spcAft>
              <a:buClr>
                <a:schemeClr val="accent1"/>
              </a:buClr>
              <a:buFont typeface="Arial" panose="020B0604020202020204" pitchFamily="34" charset="0"/>
              <a:buChar char="•"/>
            </a:pPr>
            <a:r>
              <a:rPr lang="en-US" sz="1650" dirty="0"/>
              <a:t>Create public awareness</a:t>
            </a:r>
          </a:p>
        </p:txBody>
      </p:sp>
    </p:spTree>
    <p:extLst>
      <p:ext uri="{BB962C8B-B14F-4D97-AF65-F5344CB8AC3E}">
        <p14:creationId xmlns:p14="http://schemas.microsoft.com/office/powerpoint/2010/main" val="18473244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82601" y="76972"/>
            <a:ext cx="4682039" cy="1296033"/>
          </a:xfrm>
          <a:prstGeom prst="rect">
            <a:avLst/>
          </a:prstGeom>
          <a:noFill/>
          <a:ln>
            <a:solidFill>
              <a:schemeClr val="bg1"/>
            </a:solidFill>
          </a:ln>
        </p:spPr>
        <p:txBody>
          <a:bodyPr vert="horz" wrap="square" lIns="137160" tIns="137160" rIns="137160" bIns="137160" rtlCol="0" anchor="ctr">
            <a:normAutofit/>
          </a:bodyPr>
          <a:lstStyle/>
          <a:p>
            <a:pPr algn="ctr" defTabSz="685800">
              <a:lnSpc>
                <a:spcPct val="90000"/>
              </a:lnSpc>
              <a:spcBef>
                <a:spcPct val="0"/>
              </a:spcBef>
              <a:spcAft>
                <a:spcPts val="450"/>
              </a:spcAft>
              <a:defRPr/>
            </a:pPr>
            <a:r>
              <a:rPr lang="en-US" sz="2100" cap="all" spc="150" dirty="0">
                <a:latin typeface="+mj-lt"/>
              </a:rPr>
              <a:t>What is a land acknowledgement?</a:t>
            </a:r>
          </a:p>
        </p:txBody>
      </p:sp>
      <p:sp>
        <p:nvSpPr>
          <p:cNvPr id="2" name="TextBox 2"/>
          <p:cNvSpPr txBox="1"/>
          <p:nvPr/>
        </p:nvSpPr>
        <p:spPr>
          <a:xfrm>
            <a:off x="174218" y="1150098"/>
            <a:ext cx="5915684" cy="3369476"/>
          </a:xfrm>
          <a:prstGeom prst="rect">
            <a:avLst/>
          </a:prstGeom>
        </p:spPr>
        <p:txBody>
          <a:bodyPr vert="horz" lIns="68580" tIns="34290" rIns="68580" bIns="34290" rtlCol="0">
            <a:noAutofit/>
          </a:bodyPr>
          <a:lstStyle/>
          <a:p>
            <a:pPr marL="399435" lvl="1" indent="-171450" defTabSz="685800">
              <a:lnSpc>
                <a:spcPct val="90000"/>
              </a:lnSpc>
              <a:spcBef>
                <a:spcPts val="750"/>
              </a:spcBef>
              <a:spcAft>
                <a:spcPts val="450"/>
              </a:spcAft>
              <a:buClr>
                <a:schemeClr val="accent1"/>
              </a:buClr>
              <a:buFont typeface="Arial" panose="020B0604020202020204" pitchFamily="34" charset="0"/>
              <a:buChar char="•"/>
              <a:defRPr/>
            </a:pPr>
            <a:r>
              <a:rPr lang="en-US" sz="1600" dirty="0"/>
              <a:t>A statement offered to open meetings, ceremonies, lectures, and public events.</a:t>
            </a:r>
          </a:p>
          <a:p>
            <a:pPr marL="399435" lvl="1" indent="-171450" defTabSz="685800">
              <a:lnSpc>
                <a:spcPct val="90000"/>
              </a:lnSpc>
              <a:spcBef>
                <a:spcPts val="750"/>
              </a:spcBef>
              <a:spcAft>
                <a:spcPts val="450"/>
              </a:spcAft>
              <a:buClr>
                <a:schemeClr val="accent1"/>
              </a:buClr>
              <a:buFont typeface="Arial" panose="020B0604020202020204" pitchFamily="34" charset="0"/>
              <a:buChar char="•"/>
              <a:defRPr/>
            </a:pPr>
            <a:r>
              <a:rPr lang="en-US" sz="1600" dirty="0"/>
              <a:t>It recognizes Indigenous people and the importance of the land, plants, and animals.</a:t>
            </a:r>
          </a:p>
          <a:p>
            <a:pPr marL="399435" lvl="1" indent="-171450" defTabSz="685800">
              <a:lnSpc>
                <a:spcPct val="90000"/>
              </a:lnSpc>
              <a:spcBef>
                <a:spcPts val="750"/>
              </a:spcBef>
              <a:spcAft>
                <a:spcPts val="450"/>
              </a:spcAft>
              <a:buClr>
                <a:schemeClr val="accent1"/>
              </a:buClr>
              <a:buFont typeface="Arial" panose="020B0604020202020204" pitchFamily="34" charset="0"/>
              <a:buChar char="•"/>
              <a:defRPr/>
            </a:pPr>
            <a:r>
              <a:rPr lang="en-US" sz="1600" dirty="0"/>
              <a:t>The most basic acknowledgment can be very simple, naming the Native peoples of the land being occupied by the event.</a:t>
            </a:r>
          </a:p>
          <a:p>
            <a:pPr marL="399435" lvl="1" indent="-171450" defTabSz="685800">
              <a:lnSpc>
                <a:spcPct val="90000"/>
              </a:lnSpc>
              <a:spcBef>
                <a:spcPts val="750"/>
              </a:spcBef>
              <a:spcAft>
                <a:spcPts val="450"/>
              </a:spcAft>
              <a:buClr>
                <a:schemeClr val="accent1"/>
              </a:buClr>
              <a:buFont typeface="Arial" panose="020B0604020202020204" pitchFamily="34" charset="0"/>
              <a:buChar char="•"/>
              <a:defRPr/>
            </a:pPr>
            <a:r>
              <a:rPr lang="en-US" sz="1600" dirty="0"/>
              <a:t>Should be created in relationship with the local Indigenous people.</a:t>
            </a:r>
          </a:p>
          <a:p>
            <a:pPr marL="399435" lvl="1" indent="-171450" defTabSz="685800">
              <a:lnSpc>
                <a:spcPct val="90000"/>
              </a:lnSpc>
              <a:spcBef>
                <a:spcPts val="750"/>
              </a:spcBef>
              <a:spcAft>
                <a:spcPts val="450"/>
              </a:spcAft>
              <a:buClr>
                <a:schemeClr val="accent1"/>
              </a:buClr>
              <a:buFont typeface="Arial" panose="020B0604020202020204" pitchFamily="34" charset="0"/>
              <a:buChar char="•"/>
              <a:defRPr/>
            </a:pPr>
            <a:r>
              <a:rPr lang="en-US" sz="1600" dirty="0"/>
              <a:t>The ultimate goal is </a:t>
            </a:r>
            <a:r>
              <a:rPr lang="en-US" sz="1600" dirty="0" err="1"/>
              <a:t>rematriation</a:t>
            </a:r>
            <a:r>
              <a:rPr lang="en-US" sz="1600" dirty="0"/>
              <a:t> – the giving back of land and resources to tribes and Indigenous communities.</a:t>
            </a:r>
          </a:p>
        </p:txBody>
      </p:sp>
      <p:pic>
        <p:nvPicPr>
          <p:cNvPr id="5" name="Picture 8">
            <a:extLst>
              <a:ext uri="{FF2B5EF4-FFF2-40B4-BE49-F238E27FC236}">
                <a16:creationId xmlns:a16="http://schemas.microsoft.com/office/drawing/2014/main" id="{77BB4B58-11B5-4C53-B690-806F8F5E0D73}"/>
              </a:ext>
            </a:extLst>
          </p:cNvPr>
          <p:cNvPicPr>
            <a:picLocks noChangeAspect="1"/>
          </p:cNvPicPr>
          <p:nvPr/>
        </p:nvPicPr>
        <p:blipFill>
          <a:blip r:embed="rId3"/>
          <a:stretch>
            <a:fillRect/>
          </a:stretch>
        </p:blipFill>
        <p:spPr>
          <a:xfrm rot="-5400000">
            <a:off x="6097815" y="1286001"/>
            <a:ext cx="2555672" cy="2571497"/>
          </a:xfrm>
          <a:prstGeom prst="rect">
            <a:avLst/>
          </a:prstGeom>
        </p:spPr>
      </p:pic>
    </p:spTree>
    <p:extLst>
      <p:ext uri="{BB962C8B-B14F-4D97-AF65-F5344CB8AC3E}">
        <p14:creationId xmlns:p14="http://schemas.microsoft.com/office/powerpoint/2010/main" val="2151995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37599" y="1302327"/>
            <a:ext cx="8229323" cy="3338946"/>
          </a:xfrm>
        </p:spPr>
        <p:txBody>
          <a:bodyPr>
            <a:normAutofit fontScale="70000" lnSpcReduction="20000"/>
          </a:bodyPr>
          <a:lstStyle/>
          <a:p>
            <a:pPr algn="just" fontAlgn="base">
              <a:spcAft>
                <a:spcPts val="600"/>
              </a:spcAft>
              <a:buSzPts val="1000"/>
              <a:tabLst>
                <a:tab pos="914400" algn="l"/>
              </a:tabLst>
            </a:pPr>
            <a:r>
              <a:rPr lang="en-US" dirty="0">
                <a:ea typeface="Times New Roman" panose="02020603050405020304" pitchFamily="18" charset="0"/>
                <a:cs typeface="Arial" panose="020B0604020202020204" pitchFamily="34" charset="0"/>
              </a:rPr>
              <a:t>We would like to acknowledge the </a:t>
            </a:r>
            <a:r>
              <a:rPr lang="en-US" dirty="0" err="1">
                <a:ea typeface="Times New Roman" panose="02020603050405020304" pitchFamily="18" charset="0"/>
                <a:cs typeface="Arial" panose="020B0604020202020204" pitchFamily="34" charset="0"/>
              </a:rPr>
              <a:t>Ramaytush</a:t>
            </a:r>
            <a:r>
              <a:rPr lang="en-US" dirty="0">
                <a:ea typeface="Times New Roman" panose="02020603050405020304" pitchFamily="18" charset="0"/>
                <a:cs typeface="Arial" panose="020B0604020202020204" pitchFamily="34" charset="0"/>
              </a:rPr>
              <a:t> Ohlone people, who are the traditional custodians of this land. </a:t>
            </a:r>
          </a:p>
          <a:p>
            <a:pPr algn="just" fontAlgn="base">
              <a:spcAft>
                <a:spcPts val="600"/>
              </a:spcAft>
              <a:buSzPts val="1000"/>
              <a:tabLst>
                <a:tab pos="914400" algn="l"/>
              </a:tabLst>
            </a:pPr>
            <a:endParaRPr lang="en-US" dirty="0">
              <a:ea typeface="Times New Roman" panose="02020603050405020304" pitchFamily="18" charset="0"/>
              <a:cs typeface="Arial" panose="020B0604020202020204" pitchFamily="34" charset="0"/>
            </a:endParaRPr>
          </a:p>
          <a:p>
            <a:pPr algn="just" fontAlgn="base">
              <a:spcAft>
                <a:spcPts val="600"/>
              </a:spcAft>
              <a:buSzPts val="1000"/>
              <a:tabLst>
                <a:tab pos="914400" algn="l"/>
              </a:tabLst>
            </a:pPr>
            <a:r>
              <a:rPr lang="en-US" dirty="0">
                <a:ea typeface="Times New Roman" panose="02020603050405020304" pitchFamily="18" charset="0"/>
                <a:cs typeface="Arial" panose="020B0604020202020204" pitchFamily="34" charset="0"/>
              </a:rPr>
              <a:t>We pay our respects to the </a:t>
            </a:r>
            <a:r>
              <a:rPr lang="en-US" dirty="0" err="1">
                <a:ea typeface="Times New Roman" panose="02020603050405020304" pitchFamily="18" charset="0"/>
                <a:cs typeface="Arial" panose="020B0604020202020204" pitchFamily="34" charset="0"/>
              </a:rPr>
              <a:t>Ramaytush</a:t>
            </a:r>
            <a:r>
              <a:rPr lang="en-US" dirty="0">
                <a:ea typeface="Times New Roman" panose="02020603050405020304" pitchFamily="18" charset="0"/>
                <a:cs typeface="Arial" panose="020B0604020202020204" pitchFamily="34" charset="0"/>
              </a:rPr>
              <a:t> Ohlone elders, past, present, and future who call this place, the land that UCSF sits upon, their home. We are proud to continue their tradition of coming together and growing as a community. </a:t>
            </a:r>
          </a:p>
          <a:p>
            <a:pPr algn="just" fontAlgn="base">
              <a:spcAft>
                <a:spcPts val="600"/>
              </a:spcAft>
              <a:buSzPts val="1000"/>
              <a:tabLst>
                <a:tab pos="914400" algn="l"/>
              </a:tabLst>
            </a:pPr>
            <a:endParaRPr lang="en-US" dirty="0">
              <a:ea typeface="Times New Roman" panose="02020603050405020304" pitchFamily="18" charset="0"/>
              <a:cs typeface="Arial" panose="020B0604020202020204" pitchFamily="34" charset="0"/>
            </a:endParaRPr>
          </a:p>
          <a:p>
            <a:pPr algn="just" fontAlgn="base">
              <a:spcAft>
                <a:spcPts val="600"/>
              </a:spcAft>
              <a:buSzPts val="1000"/>
              <a:tabLst>
                <a:tab pos="914400" algn="l"/>
              </a:tabLst>
            </a:pPr>
            <a:r>
              <a:rPr lang="en-US" dirty="0">
                <a:ea typeface="Times New Roman" panose="02020603050405020304" pitchFamily="18" charset="0"/>
                <a:cs typeface="Arial" panose="020B0604020202020204" pitchFamily="34" charset="0"/>
              </a:rPr>
              <a:t>We thank the </a:t>
            </a:r>
            <a:r>
              <a:rPr lang="en-US" dirty="0" err="1">
                <a:ea typeface="Times New Roman" panose="02020603050405020304" pitchFamily="18" charset="0"/>
                <a:cs typeface="Arial" panose="020B0604020202020204" pitchFamily="34" charset="0"/>
              </a:rPr>
              <a:t>Ramaytush</a:t>
            </a:r>
            <a:r>
              <a:rPr lang="en-US" dirty="0">
                <a:ea typeface="Times New Roman" panose="02020603050405020304" pitchFamily="18" charset="0"/>
                <a:cs typeface="Arial" panose="020B0604020202020204" pitchFamily="34" charset="0"/>
              </a:rPr>
              <a:t> Ohlone community for their stewardship and support, and we look forward to strengthening our ties as we continue our relationship of mutual respect and understanding.</a:t>
            </a:r>
          </a:p>
          <a:p>
            <a:endParaRPr lang="en-US" dirty="0"/>
          </a:p>
        </p:txBody>
      </p:sp>
    </p:spTree>
    <p:extLst>
      <p:ext uri="{BB962C8B-B14F-4D97-AF65-F5344CB8AC3E}">
        <p14:creationId xmlns:p14="http://schemas.microsoft.com/office/powerpoint/2010/main" val="2079443621"/>
      </p:ext>
    </p:extLst>
  </p:cSld>
  <p:clrMapOvr>
    <a:masterClrMapping/>
  </p:clrMapOvr>
  <p:transition>
    <p:fade/>
  </p:transition>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marL="295275" marR="0" indent="-295275" algn="l" defTabSz="640080" rtl="0" eaLnBrk="1" fontAlgn="auto" latinLnBrk="0" hangingPunct="1">
          <a:lnSpc>
            <a:spcPct val="100000"/>
          </a:lnSpc>
          <a:spcBef>
            <a:spcPts val="0"/>
          </a:spcBef>
          <a:spcAft>
            <a:spcPts val="1000"/>
          </a:spcAft>
          <a:buClr>
            <a:srgbClr val="0093D0"/>
          </a:buClr>
          <a:buSzPct val="80000"/>
          <a:buFont typeface="Wingdings" charset="2"/>
          <a:buChar char="§"/>
          <a:tabLst/>
          <a:defRPr kumimoji="0" sz="2200" b="0" i="0" u="none" strike="noStrike" kern="1200" cap="none" spc="0" normalizeH="0" baseline="0" noProof="0" dirty="0" smtClean="0">
            <a:ln>
              <a:noFill/>
            </a:ln>
            <a:solidFill>
              <a:srgbClr val="052049"/>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2.xml><?xml version="1.0" encoding="utf-8"?>
<ds:datastoreItem xmlns:ds="http://schemas.openxmlformats.org/officeDocument/2006/customXml" ds:itemID="{DB48DB2A-A2BB-49B9-B517-04CB45F2482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10307</TotalTime>
  <Words>309</Words>
  <Application>Microsoft Office PowerPoint</Application>
  <PresentationFormat>On-screen Show (16:9)</PresentationFormat>
  <Paragraphs>26</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.AppleSystemUIFont</vt:lpstr>
      <vt:lpstr>Arial</vt:lpstr>
      <vt:lpstr>Calibri</vt:lpstr>
      <vt:lpstr>Garamond</vt:lpstr>
      <vt:lpstr>Wingdings</vt:lpstr>
      <vt:lpstr>UCSF Classic</vt:lpstr>
      <vt:lpstr>UCSF Contemporary</vt:lpstr>
      <vt:lpstr>UCSF Land Acknowledgement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Mni Wiconi and Beyond: An Introduction to Land Acknowledgements and Environmental Justice for Indigenous Communities</dc:title>
  <dc:creator>Montgomery, Anne</dc:creator>
  <cp:lastModifiedBy>george dugan</cp:lastModifiedBy>
  <cp:revision>10</cp:revision>
  <dcterms:created xsi:type="dcterms:W3CDTF">2021-05-18T02:27:12Z</dcterms:created>
  <dcterms:modified xsi:type="dcterms:W3CDTF">2021-09-03T19:24:07Z</dcterms:modified>
</cp:coreProperties>
</file>